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5" r:id="rId3"/>
    <p:sldId id="276" r:id="rId4"/>
    <p:sldId id="270" r:id="rId5"/>
  </p:sldIdLst>
  <p:sldSz cx="6858000" cy="9906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3399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3" autoAdjust="0"/>
  </p:normalViewPr>
  <p:slideViewPr>
    <p:cSldViewPr>
      <p:cViewPr>
        <p:scale>
          <a:sx n="120" d="100"/>
          <a:sy n="120" d="100"/>
        </p:scale>
        <p:origin x="-1146" y="1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20869A-902F-487D-9933-EC9C44CEED85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92C7BD-E990-47CD-B158-3E431C512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7D7627D-AC73-43D5-BFD4-D61F3B123AE2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A817EAB-0EB7-4E8B-A504-D6DBA05BA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D1046D-9008-4D06-8265-B07345FE558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9ECF18-3735-478D-A909-D7F32995BE0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A1A7A9-2392-4238-AFAE-F24B91664A1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BA8308-E4DE-45E4-AEEF-ADAD154B3B2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26596-B433-4C6B-A903-9266CBB820DE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6958C-C0B9-42F8-882E-CB150497F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9BD14-1134-44DD-80E4-E5213F1484D2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A6429-7487-4D7B-B8C5-F876E2401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E0D55-8324-4D42-A445-9D58B940A856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B5A52-25E4-42A1-A182-2221AC8E4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BB5FF-97E0-4E42-8DC5-489A18DECE1C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7FDD3-F54A-49FB-BF65-56EBAD791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481EA-F738-47A2-AF2A-EE811D46AE46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2BFB1-0E89-4276-A990-FBFFF8434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36B78-05DB-4A0A-917B-5B1F86421A76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989C7-A602-4223-933A-015EDEA609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2572F-CD21-460F-96EC-49E25BCC0BEC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26EF-1636-4289-AFBF-B4DC0201A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9E26F-F6CF-432C-AAD1-A68024AC22AC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07DE3-B216-47B6-B981-4C90E1168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46A57-7B1C-4BEB-B9E1-BEBF5AD95EB5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8EB53-D096-46E6-B861-17692A57E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07EBF-3911-4DD6-80A3-D0FDA2625324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9D184-8FEE-427F-BFA4-319172E89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677BD-857B-49B7-B92E-E3F41A6E98F7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36848-16CB-40F9-A694-45C468985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BA1194-91E2-4EE1-B451-36018201AFF2}" type="datetimeFigureOut">
              <a:rPr lang="ru-RU"/>
              <a:pPr>
                <a:defRPr/>
              </a:pPr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BFDD36-4C22-4547-968F-3BC61D0D0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https://pp.userapi.com/c836426/v836426350/24950/SuQivpuNBUI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153988"/>
            <a:ext cx="4429125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ГАПОУ «</a:t>
            </a:r>
            <a:r>
              <a:rPr lang="ru-RU" sz="10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Бугульминский</a:t>
            </a:r>
            <a:r>
              <a:rPr lang="ru-RU" sz="10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аграрный колледж»</a:t>
            </a:r>
            <a:endParaRPr lang="ru-RU" sz="10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5363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285750" y="238125"/>
            <a:ext cx="9286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5429250" y="381000"/>
            <a:ext cx="10001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28736" y="611635"/>
            <a:ext cx="4143404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CyrillicOld" pitchFamily="2" charset="0"/>
                <a:cs typeface="Times New Roman" pitchFamily="18" charset="0"/>
              </a:rPr>
              <a:t>Ф О Р Д З О Н</a:t>
            </a:r>
            <a:endParaRPr lang="ru-RU" sz="440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5366" name="Прямоугольник 8"/>
          <p:cNvSpPr>
            <a:spLocks noChangeArrowheads="1"/>
          </p:cNvSpPr>
          <p:nvPr/>
        </p:nvSpPr>
        <p:spPr bwMode="auto">
          <a:xfrm>
            <a:off x="928688" y="309563"/>
            <a:ext cx="47863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/>
            <a:r>
              <a:rPr lang="ru-RU" sz="11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367" name="Text Box 4"/>
          <p:cNvSpPr txBox="1">
            <a:spLocks noChangeArrowheads="1" noChangeShapeType="1"/>
          </p:cNvSpPr>
          <p:nvPr/>
        </p:nvSpPr>
        <p:spPr bwMode="auto">
          <a:xfrm>
            <a:off x="127000" y="3440113"/>
            <a:ext cx="6615113" cy="5113337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lvl="4"/>
            <a:r>
              <a:rPr lang="ru-RU" sz="1200" b="1">
                <a:latin typeface="Times New Roman" pitchFamily="18" charset="0"/>
                <a:cs typeface="Times New Roman" pitchFamily="18" charset="0"/>
              </a:rPr>
              <a:t>«Служить России предстоит тебе и мне,</a:t>
            </a:r>
          </a:p>
          <a:p>
            <a:pPr lvl="4"/>
            <a:r>
              <a:rPr lang="ru-RU" sz="1200" b="1">
                <a:latin typeface="Times New Roman" pitchFamily="18" charset="0"/>
                <a:cs typeface="Times New Roman" pitchFamily="18" charset="0"/>
              </a:rPr>
              <a:t>  Служить России предназначено судьбой…»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	В рамках месячника военно-патриотического воспитания, преддверии празднования Дня защитника Отечества ,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20 февраля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2018г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. прошли соревнования среди студентов и преподавателей колледжа по стрельбе из пневматической винтовки, в результате которых были выявлены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«Лучшие стрелки». 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	Это студентка гр. ЭСХ-306 Абзалова Аделя, студент группы АМ-112 Борисов Антон  и  мастер производственного обучения Воробьев Владислав Анатольевич.</a:t>
            </a:r>
            <a:endParaRPr lang="ru-RU" sz="1100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>
                <a:latin typeface="Times New Roman" pitchFamily="18" charset="0"/>
                <a:cs typeface="Times New Roman" pitchFamily="18" charset="0"/>
              </a:rPr>
              <a:t>	22 февраля 2018г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.  в колледже прошёл, уже ставший традиционным, конкурс «Смотр строевой подготовки», посвященный Дню защитника Отечества. В мероприятии приняли участие все группы колледжа, под общим руководством преподавателя ОБЖ Жижиной В.М.  Присутствовали почетные гости: ветеран ВС РФ полковника запаса Курбеев М.Х. и майор запаса ВС, участник боевых действий в Афганистане, председатель Бугульминского районного движения ветеранов боевых действий «Боевое братство»   Прошин Л. Л.</a:t>
            </a:r>
          </a:p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	Команды соревновались в построении, ходьбе строевым шагом, выполняли строевые задачи (повороты налево, направо и кругом), в завершении смотра ребята прошли со строевой песней. Оценивались: строевой шаг, построение, сдача рапорта командиром, прохождение с песней и выполнение команд отдаваемых командиром. Лучшие команды определяло компетентное жюри и Почетные гости. 	Члены жюри подчеркнули, что смотр строя и песни это не только соревнование, а еще и показатель сплоченности и слаженности коллектива. </a:t>
            </a:r>
            <a:r>
              <a:rPr lang="ru-RU" sz="1100" b="1" i="1">
                <a:latin typeface="Times New Roman" pitchFamily="18" charset="0"/>
                <a:cs typeface="Times New Roman" pitchFamily="18" charset="0"/>
              </a:rPr>
              <a:t>Победителями   признаны :</a:t>
            </a:r>
          </a:p>
          <a:p>
            <a:pPr lvl="3"/>
            <a:r>
              <a:rPr lang="ru-RU" sz="1100" b="1">
                <a:latin typeface="Times New Roman" pitchFamily="18" charset="0"/>
                <a:cs typeface="Times New Roman" pitchFamily="18" charset="0"/>
              </a:rPr>
              <a:t>1м- гр. ЭСХ-306, кл. рук. Ахметзянова Л.Т.</a:t>
            </a:r>
          </a:p>
          <a:p>
            <a:pPr lvl="3"/>
            <a:r>
              <a:rPr lang="ru-RU" sz="1100" b="1">
                <a:latin typeface="Times New Roman" pitchFamily="18" charset="0"/>
                <a:cs typeface="Times New Roman" pitchFamily="18" charset="0"/>
              </a:rPr>
              <a:t>2м -  гр. МТО-209 + ТМ-203, кл. рук. Петряева И.А, Киямов Х.Т.</a:t>
            </a:r>
          </a:p>
          <a:p>
            <a:pPr lvl="3"/>
            <a:r>
              <a:rPr lang="ru-RU" sz="1100" b="1">
                <a:latin typeface="Times New Roman" pitchFamily="18" charset="0"/>
                <a:cs typeface="Times New Roman" pitchFamily="18" charset="0"/>
              </a:rPr>
              <a:t>3м-  гр.ЭСХ-405, кл. рук. Шипилова Е. С.</a:t>
            </a:r>
          </a:p>
          <a:p>
            <a:pPr algn="ctr"/>
            <a:r>
              <a:rPr lang="ru-RU" sz="1100">
                <a:latin typeface="Times New Roman" pitchFamily="18" charset="0"/>
                <a:cs typeface="Times New Roman" pitchFamily="18" charset="0"/>
              </a:rPr>
              <a:t>Лучшим командиром был отмечен</a:t>
            </a:r>
          </a:p>
          <a:p>
            <a:pPr algn="ctr"/>
            <a:r>
              <a:rPr lang="ru-RU" sz="11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>
                <a:latin typeface="Times New Roman" pitchFamily="18" charset="0"/>
                <a:cs typeface="Times New Roman" pitchFamily="18" charset="0"/>
              </a:rPr>
              <a:t>студент гр.МТО-209 Огоньков Владимир. </a:t>
            </a:r>
          </a:p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100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8" name="Прямоугольник 12"/>
          <p:cNvSpPr>
            <a:spLocks noChangeArrowheads="1"/>
          </p:cNvSpPr>
          <p:nvPr/>
        </p:nvSpPr>
        <p:spPr bwMode="auto">
          <a:xfrm>
            <a:off x="1643063" y="2554288"/>
            <a:ext cx="4929187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Bookman Old Style" pitchFamily="18" charset="0"/>
              </a:rPr>
              <a:t> 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571625" y="1666875"/>
            <a:ext cx="0" cy="2063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70" name="Прямоугольник 11"/>
          <p:cNvSpPr>
            <a:spLocks noChangeArrowheads="1"/>
          </p:cNvSpPr>
          <p:nvPr/>
        </p:nvSpPr>
        <p:spPr bwMode="auto">
          <a:xfrm>
            <a:off x="1928813" y="1641475"/>
            <a:ext cx="430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7030A0"/>
                </a:solidFill>
              </a:rPr>
              <a:t/>
            </a:r>
            <a:br>
              <a:rPr lang="ru-RU" sz="1000" b="1">
                <a:solidFill>
                  <a:srgbClr val="7030A0"/>
                </a:solidFill>
              </a:rPr>
            </a:br>
            <a:endParaRPr lang="ru-RU" sz="1000" b="1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15371" name="Прямоугольник 17"/>
          <p:cNvSpPr>
            <a:spLocks noChangeArrowheads="1"/>
          </p:cNvSpPr>
          <p:nvPr/>
        </p:nvSpPr>
        <p:spPr bwMode="auto">
          <a:xfrm>
            <a:off x="1428750" y="2095500"/>
            <a:ext cx="50006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900">
                <a:latin typeface="Bookman Old Style" pitchFamily="18" charset="0"/>
              </a:rPr>
              <a:t>                                                    </a:t>
            </a:r>
            <a:endParaRPr lang="ru-RU" sz="900">
              <a:latin typeface="Calibri" pitchFamily="34" charset="0"/>
            </a:endParaRPr>
          </a:p>
        </p:txBody>
      </p:sp>
      <p:sp>
        <p:nvSpPr>
          <p:cNvPr id="15372" name="Прямоугольник 23"/>
          <p:cNvSpPr>
            <a:spLocks noChangeArrowheads="1"/>
          </p:cNvSpPr>
          <p:nvPr/>
        </p:nvSpPr>
        <p:spPr bwMode="auto">
          <a:xfrm>
            <a:off x="434975" y="6884988"/>
            <a:ext cx="61436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>
                <a:latin typeface="Calibri" pitchFamily="34" charset="0"/>
              </a:rPr>
              <a:t>                                                                                       </a:t>
            </a:r>
          </a:p>
        </p:txBody>
      </p:sp>
      <p:sp>
        <p:nvSpPr>
          <p:cNvPr id="15373" name="TextBox 19"/>
          <p:cNvSpPr txBox="1">
            <a:spLocks noChangeArrowheads="1"/>
          </p:cNvSpPr>
          <p:nvPr/>
        </p:nvSpPr>
        <p:spPr bwMode="auto">
          <a:xfrm>
            <a:off x="214313" y="1595438"/>
            <a:ext cx="12144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00">
                <a:latin typeface="Bookman Old Style" pitchFamily="18" charset="0"/>
              </a:rPr>
              <a:t>В этом выпуске</a:t>
            </a:r>
            <a:r>
              <a:rPr lang="ru-RU" sz="1000">
                <a:latin typeface="Calibri" pitchFamily="34" charset="0"/>
              </a:rPr>
              <a:t>:</a:t>
            </a:r>
          </a:p>
        </p:txBody>
      </p:sp>
      <p:sp>
        <p:nvSpPr>
          <p:cNvPr id="15374" name="TextBox 47"/>
          <p:cNvSpPr txBox="1">
            <a:spLocks noChangeArrowheads="1"/>
          </p:cNvSpPr>
          <p:nvPr/>
        </p:nvSpPr>
        <p:spPr bwMode="auto">
          <a:xfrm>
            <a:off x="134938" y="1949450"/>
            <a:ext cx="2857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>
                <a:latin typeface="Calibri" pitchFamily="34" charset="0"/>
              </a:rPr>
              <a:t>&gt;</a:t>
            </a:r>
            <a:endParaRPr lang="ru-RU" sz="1100">
              <a:latin typeface="Calibri" pitchFamily="34" charset="0"/>
            </a:endParaRPr>
          </a:p>
        </p:txBody>
      </p:sp>
      <p:sp>
        <p:nvSpPr>
          <p:cNvPr id="15375" name="TextBox 48"/>
          <p:cNvSpPr txBox="1">
            <a:spLocks noChangeArrowheads="1"/>
          </p:cNvSpPr>
          <p:nvPr/>
        </p:nvSpPr>
        <p:spPr bwMode="auto">
          <a:xfrm>
            <a:off x="180975" y="2436813"/>
            <a:ext cx="16351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>
                <a:latin typeface="Calibri" pitchFamily="34" charset="0"/>
              </a:rPr>
              <a:t>&gt;</a:t>
            </a:r>
            <a:endParaRPr lang="ru-RU" sz="1100">
              <a:latin typeface="Calibri" pitchFamily="34" charset="0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27000" y="7545388"/>
            <a:ext cx="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57188" y="9739313"/>
            <a:ext cx="628650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78" name="TextBox 43"/>
          <p:cNvSpPr txBox="1">
            <a:spLocks noChangeArrowheads="1"/>
          </p:cNvSpPr>
          <p:nvPr/>
        </p:nvSpPr>
        <p:spPr bwMode="auto">
          <a:xfrm>
            <a:off x="357188" y="1809750"/>
            <a:ext cx="10001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800">
                <a:latin typeface="Bookman Old Style" pitchFamily="18" charset="0"/>
              </a:rPr>
              <a:t>Мероприятия, посвященные Дню защитников Отечества.</a:t>
            </a:r>
          </a:p>
          <a:p>
            <a:pPr algn="ctr"/>
            <a:endParaRPr lang="ru-RU" sz="800">
              <a:latin typeface="Bookman Old Style" pitchFamily="18" charset="0"/>
            </a:endParaRPr>
          </a:p>
          <a:p>
            <a:pPr algn="ctr"/>
            <a:r>
              <a:rPr lang="ru-RU" sz="800">
                <a:latin typeface="Bookman Old Style" pitchFamily="18" charset="0"/>
              </a:rPr>
              <a:t>День открытых дверей</a:t>
            </a:r>
          </a:p>
          <a:p>
            <a:pPr algn="ctr"/>
            <a:endParaRPr lang="ru-RU" sz="800">
              <a:latin typeface="Bookman Old Style" pitchFamily="18" charset="0"/>
            </a:endParaRPr>
          </a:p>
          <a:p>
            <a:pPr algn="ctr"/>
            <a:r>
              <a:rPr lang="ru-RU" sz="800">
                <a:latin typeface="Bookman Old Style" pitchFamily="18" charset="0"/>
              </a:rPr>
              <a:t>Мероприятие «Достижения года -2017</a:t>
            </a:r>
          </a:p>
          <a:p>
            <a:pPr algn="ctr"/>
            <a:r>
              <a:rPr lang="ru-RU" sz="800">
                <a:latin typeface="Bookman Old Style" pitchFamily="18" charset="0"/>
              </a:rPr>
              <a:t>«Мисс весна -2018»</a:t>
            </a:r>
          </a:p>
          <a:p>
            <a:pPr algn="ctr"/>
            <a:r>
              <a:rPr lang="ru-RU" sz="800">
                <a:latin typeface="Bookman Old Style" pitchFamily="18" charset="0"/>
              </a:rPr>
              <a:t>«Весенняя капель»»</a:t>
            </a:r>
          </a:p>
          <a:p>
            <a:pPr algn="ctr"/>
            <a:endParaRPr lang="ru-RU" sz="800">
              <a:latin typeface="Bookman Old Style" pitchFamily="18" charset="0"/>
            </a:endParaRPr>
          </a:p>
          <a:p>
            <a:endParaRPr lang="ru-RU" sz="900">
              <a:latin typeface="Calibri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14313" y="95250"/>
            <a:ext cx="6357937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80" name="Прямоугольник 64"/>
          <p:cNvSpPr>
            <a:spLocks noChangeArrowheads="1"/>
          </p:cNvSpPr>
          <p:nvPr/>
        </p:nvSpPr>
        <p:spPr bwMode="auto">
          <a:xfrm>
            <a:off x="1685925" y="1095375"/>
            <a:ext cx="2851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>
                <a:latin typeface="Monotype Corsiva" pitchFamily="66" charset="0"/>
                <a:ea typeface="Century Schoolbook" pitchFamily="18" charset="0"/>
                <a:cs typeface="Times New Roman" pitchFamily="18" charset="0"/>
              </a:rPr>
              <a:t>выпуск № 11, февраль – март 2018года</a:t>
            </a: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34950" y="1403350"/>
            <a:ext cx="635793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5930106" y="737394"/>
            <a:ext cx="1285875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>
            <a:off x="-382588" y="690563"/>
            <a:ext cx="1192213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4925" y="3800475"/>
            <a:ext cx="1571625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385" name="Рисунок 37" descr="https://pp.userapi.com/c830409/v830409799/8de12/tsJObmwoOH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7931150"/>
            <a:ext cx="2686050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5" descr="C:\Users\Илюся\Desktop\газета\1..jpg"/>
          <p:cNvPicPr>
            <a:picLocks noChangeAspect="1" noChangeArrowheads="1"/>
          </p:cNvPicPr>
          <p:nvPr/>
        </p:nvPicPr>
        <p:blipFill>
          <a:blip r:embed="rId6"/>
          <a:srcRect l="7401" r="5824"/>
          <a:stretch>
            <a:fillRect/>
          </a:stretch>
        </p:blipFill>
        <p:spPr bwMode="auto">
          <a:xfrm>
            <a:off x="1625600" y="1666875"/>
            <a:ext cx="2325688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6" descr="C:\Users\Илюся\Desktop\газета\2.jpg"/>
          <p:cNvPicPr>
            <a:picLocks noChangeAspect="1" noChangeArrowheads="1"/>
          </p:cNvPicPr>
          <p:nvPr/>
        </p:nvPicPr>
        <p:blipFill>
          <a:blip r:embed="rId7"/>
          <a:srcRect l="9526" r="9784"/>
          <a:stretch>
            <a:fillRect/>
          </a:stretch>
        </p:blipFill>
        <p:spPr bwMode="auto">
          <a:xfrm>
            <a:off x="3789363" y="7883525"/>
            <a:ext cx="2297112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7" descr="C:\Users\Илюся\Desktop\газета\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83038" y="1666875"/>
            <a:ext cx="2636837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9" name="TextBox 28"/>
          <p:cNvSpPr txBox="1">
            <a:spLocks noChangeArrowheads="1"/>
          </p:cNvSpPr>
          <p:nvPr/>
        </p:nvSpPr>
        <p:spPr bwMode="auto">
          <a:xfrm>
            <a:off x="184150" y="2909888"/>
            <a:ext cx="1651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>
                <a:latin typeface="Calibri" pitchFamily="34" charset="0"/>
              </a:rPr>
              <a:t>&gt;</a:t>
            </a:r>
            <a:endParaRPr lang="ru-RU" sz="1100">
              <a:latin typeface="Calibri" pitchFamily="34" charset="0"/>
            </a:endParaRPr>
          </a:p>
        </p:txBody>
      </p:sp>
      <p:sp>
        <p:nvSpPr>
          <p:cNvPr id="15390" name="TextBox 29"/>
          <p:cNvSpPr txBox="1">
            <a:spLocks noChangeArrowheads="1"/>
          </p:cNvSpPr>
          <p:nvPr/>
        </p:nvSpPr>
        <p:spPr bwMode="auto">
          <a:xfrm>
            <a:off x="192088" y="3384550"/>
            <a:ext cx="1635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>
                <a:latin typeface="Calibri" pitchFamily="34" charset="0"/>
              </a:rPr>
              <a:t>&gt;</a:t>
            </a:r>
            <a:endParaRPr lang="ru-RU" sz="11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206375" y="5529263"/>
            <a:ext cx="6500813" cy="5643562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Font typeface="Arial" charset="0"/>
              <a:buNone/>
            </a:pPr>
            <a:r>
              <a:rPr lang="ru-RU" sz="1000" smtClean="0">
                <a:solidFill>
                  <a:srgbClr val="232527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200" smtClean="0">
                <a:solidFill>
                  <a:srgbClr val="232527"/>
                </a:solidFill>
                <a:latin typeface="Times New Roman" pitchFamily="18" charset="0"/>
                <a:cs typeface="Times New Roman" pitchFamily="18" charset="0"/>
              </a:rPr>
              <a:t>В Альметьевске, во Дворце культуры «Нефтьче», под громкие аплодисменты зрителей и гостей вечера завершился финал Республиканского конкурса среди органов студенческого самоуправления профессиональных образовательных организаций «Достижение года – 2017». Во время сегодняшнего вечера были награждены самые лучшие студенты колледжей и техникумов Республики Татарстан.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mtClean="0">
                <a:solidFill>
                  <a:srgbClr val="232527"/>
                </a:solidFill>
                <a:latin typeface="Times New Roman" pitchFamily="18" charset="0"/>
                <a:cs typeface="Times New Roman" pitchFamily="18" charset="0"/>
              </a:rPr>
              <a:t>Итоговый и самый долгожданный концерт начался со всем известных звуков студенческого гимна, после чего номинанты премии под зрительские овации заняли свои места в зале. Далее с приветственным словом выступил Глава Альметьевского муниципального района РТ Айрат Хайруллин  : «Наш зал собрал самых активных, ярких студентов-представителей профессионального образования. Также хочется добавить, что вы все номинанты, уже являетесь победителями. Я уверен, что для каждого студента Татарстана созданы все условия для обучения, работы и дальнейшего развития», – отметил Хайруллин.   </a:t>
            </a:r>
            <a:r>
              <a:rPr lang="tt-RU" sz="1200" smtClean="0">
                <a:solidFill>
                  <a:srgbClr val="232527"/>
                </a:solidFill>
                <a:latin typeface="Times New Roman" pitchFamily="18" charset="0"/>
                <a:cs typeface="Times New Roman" pitchFamily="18" charset="0"/>
              </a:rPr>
              <a:t>Бугульминский аграрный колледжьна форуме представляли студенты Илья Тетиков и   Екатерина  Куличкова.</a:t>
            </a:r>
            <a:endParaRPr lang="ru-RU" sz="1200" smtClean="0">
              <a:solidFill>
                <a:srgbClr val="23252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TextBox 11"/>
          <p:cNvSpPr txBox="1">
            <a:spLocks noChangeArrowheads="1"/>
          </p:cNvSpPr>
          <p:nvPr/>
        </p:nvSpPr>
        <p:spPr bwMode="auto">
          <a:xfrm>
            <a:off x="6500813" y="9453563"/>
            <a:ext cx="2508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7411" name="Прямоугольник 26"/>
          <p:cNvSpPr>
            <a:spLocks noChangeArrowheads="1"/>
          </p:cNvSpPr>
          <p:nvPr/>
        </p:nvSpPr>
        <p:spPr bwMode="auto">
          <a:xfrm>
            <a:off x="1714500" y="0"/>
            <a:ext cx="342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>
                <a:latin typeface="Calibri" pitchFamily="34" charset="0"/>
              </a:rPr>
              <a:t> </a:t>
            </a:r>
          </a:p>
        </p:txBody>
      </p:sp>
      <p:sp>
        <p:nvSpPr>
          <p:cNvPr id="17412" name="Прямоугольник 29"/>
          <p:cNvSpPr>
            <a:spLocks noChangeArrowheads="1"/>
          </p:cNvSpPr>
          <p:nvPr/>
        </p:nvSpPr>
        <p:spPr bwMode="auto">
          <a:xfrm>
            <a:off x="1357313" y="6810375"/>
            <a:ext cx="421481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just"/>
            <a:r>
              <a:rPr lang="ru-RU" sz="9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142875" y="166688"/>
            <a:ext cx="650081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4" name="Прямоугольник 4"/>
          <p:cNvSpPr>
            <a:spLocks noChangeArrowheads="1"/>
          </p:cNvSpPr>
          <p:nvPr/>
        </p:nvSpPr>
        <p:spPr bwMode="auto">
          <a:xfrm>
            <a:off x="1989138" y="560388"/>
            <a:ext cx="45116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17415" name="Picture 5" descr="C:\Users\Илюся\Desktop\газета\DSC_02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800" y="3368675"/>
            <a:ext cx="3097213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7" descr="C:\Users\Илюся\Desktop\газета\DSC_02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9013" y="3384550"/>
            <a:ext cx="3097212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Прямоугольник 1"/>
          <p:cNvSpPr>
            <a:spLocks noChangeArrowheads="1"/>
          </p:cNvSpPr>
          <p:nvPr/>
        </p:nvSpPr>
        <p:spPr bwMode="auto">
          <a:xfrm>
            <a:off x="357188" y="220663"/>
            <a:ext cx="6286500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28 февраля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в колледже прошёл очередной день открытых дверей. В рамках знакомства с колледжем, для наших гостей, потенциальных абитуриентов, студенты 1-4 курсов и преподаватели колледжа провели  мастер-классы и показательные выступления. 	В процессе экскурсии по колледжу гости смогли также осмотреть музей «истории колледжа, где библиотекарь Петряева И.А. рассказала о том, чем уникален наш колледж, ведь истории  более 120 лет.. Желающие могли попробовать кондитерские изделия , изготовленные на мастер – классе студентами под руководством Хозиковой Е.В. И Гариповой Р.Ф. Также в рамках Дня открытых дверей гости познакомились с историей движения Worldskills и участием студентов нашего колледжа в Чемпионатах, и подготовке к Демонстрационному экзамену выпускных групп. Помимо демонстрационной части, в которой участвовали студенты колледжа, для гостей провели общее собрание в актовом зале, на котором абитуриентов ознакомили с правилами приёма абитуриентов, о сроках и порядке приёма документов, и, конечно же, об открытых в нашем колледже специальностях, по которым проводится обучение. Гости мероприятий остались довольны тем, что увидели. 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	Мы выражаем огромную благодарность студентам и преподавателям, которые приняли активное участие и помогли в проведении данного мероприятия.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8" name="Picture 6" descr="C:\Users\Илюся\Desktop\газета\DSC_0273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8020050"/>
            <a:ext cx="27066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4" descr="C:\Users\Илюся\Desktop\газета\DSC_026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81375" y="7848600"/>
            <a:ext cx="3017838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938" y="5454650"/>
            <a:ext cx="6643687" cy="5572125"/>
          </a:xfrm>
        </p:spPr>
        <p:txBody>
          <a:bodyPr rtlCol="0">
            <a:normAutofit/>
          </a:bodyPr>
          <a:lstStyle/>
          <a:p>
            <a:pPr marL="0" indent="0" algn="ctr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Мисс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Весна -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В преддверии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первого весеннего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праздника, </a:t>
            </a:r>
          </a:p>
          <a:p>
            <a:pPr algn="ctr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6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марта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нашем колледже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прошел</a:t>
            </a:r>
          </a:p>
          <a:p>
            <a:pPr algn="ctr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конкурс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красоты и таланта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Мисс Весна –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2018»,</a:t>
            </a:r>
          </a:p>
          <a:p>
            <a:pPr algn="ctr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котором приняли участие очаровательные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девушки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нашего колледжа, стремящиеся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проявить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себя, свои способности,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творческую </a:t>
            </a:r>
          </a:p>
          <a:p>
            <a:pPr marL="0" indent="0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инициативу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талант.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Претендентками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почетное звание «Мисс Весна–2018» стали следующие студентки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Абзалова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Аделя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Карпухина Татьяна, Сивачева Мария, Кудряшова Светлана,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Наталья,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Залалетдинова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Ирина.</a:t>
            </a:r>
          </a:p>
          <a:p>
            <a:pPr marL="0" indent="0" algn="jus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Девушки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продемонстрировали своё артистическое мастерство, умение держаться и двигаться по сцене, эстетический вкус, умение импровизировать, чувство юмора и эрудицию. Чтобы все это показать, участницы конкурса прошли несколько волнительных этапов: «Визитная карточка», «Я хозяюшка…», «Блиц опрос».</a:t>
            </a:r>
          </a:p>
          <a:p>
            <a:pPr marL="0" indent="0" algn="jus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Вся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конкурсная программа сопровождалась многочисленными поздравлениями в адрес лучшей половины человечества. Мероприятие прошло в атмосфере праздника и зрительской поддержки. Трудно пришлось жюри, чтобы среди прекрасных участниц выбрать самую-самую!</a:t>
            </a:r>
          </a:p>
          <a:p>
            <a:pPr marL="0" indent="0" algn="just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Как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признались сами красавицы, конкурс оказался для них очередной ступенькой в развитии, кроме уймы приятных впечатлений, мероприятие наградило участниц очень дорогим подарком – дружбой! А звание «Мисс Весна – 2018» было присуждено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Мокеевой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Наталье.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TextBox 13"/>
          <p:cNvSpPr txBox="1">
            <a:spLocks noChangeArrowheads="1"/>
          </p:cNvSpPr>
          <p:nvPr/>
        </p:nvSpPr>
        <p:spPr bwMode="auto">
          <a:xfrm>
            <a:off x="6500813" y="9525000"/>
            <a:ext cx="2508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2875" y="9739313"/>
            <a:ext cx="65722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928688" y="1095375"/>
            <a:ext cx="4929187" cy="369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9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>
                <a:latin typeface="Times New Roman" pitchFamily="18" charset="0"/>
                <a:cs typeface="Times New Roman" pitchFamily="18" charset="0"/>
              </a:rPr>
            </a:b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Прямоугольник 22"/>
          <p:cNvSpPr>
            <a:spLocks noChangeArrowheads="1"/>
          </p:cNvSpPr>
          <p:nvPr/>
        </p:nvSpPr>
        <p:spPr bwMode="auto">
          <a:xfrm>
            <a:off x="142875" y="78105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900">
              <a:latin typeface="Calibri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0" y="166688"/>
            <a:ext cx="6858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6363" y="5246688"/>
            <a:ext cx="6573837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464" name="Rectangle 1"/>
          <p:cNvSpPr>
            <a:spLocks noChangeArrowheads="1"/>
          </p:cNvSpPr>
          <p:nvPr/>
        </p:nvSpPr>
        <p:spPr bwMode="auto">
          <a:xfrm>
            <a:off x="592138" y="1728788"/>
            <a:ext cx="595153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200">
                <a:solidFill>
                  <a:srgbClr val="232527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9465" name="AutoShape 2" descr="\\var\mobile\Containers\Data\Application\CDCA3F19-F0C1-4515-8B8C-31F48D4F8E09\Library\Caches\Media\thumbnail-t9b69f6e0-9607-461c-809a-f66f19bc3ef27-1334x1334.jpeg"/>
          <p:cNvSpPr>
            <a:spLocks noChangeAspect="1" noChangeArrowheads="1"/>
          </p:cNvSpPr>
          <p:nvPr/>
        </p:nvSpPr>
        <p:spPr bwMode="auto">
          <a:xfrm>
            <a:off x="134938" y="-444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6" name="Прямоугольник 4"/>
          <p:cNvSpPr>
            <a:spLocks noChangeArrowheads="1"/>
          </p:cNvSpPr>
          <p:nvPr/>
        </p:nvSpPr>
        <p:spPr bwMode="auto">
          <a:xfrm>
            <a:off x="363538" y="168275"/>
            <a:ext cx="6338887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	Весенняя капель уже в 21 раз соберет всю творческую молодежь из колледжей и техникумов нашей республики. Фестиваль реализуется Министерством образования и науки РТ, Комитетом по делам детей и молодежи Исполнительного комитета г. Казани, Советом по воспитательной работе профессиональных образовательных организаций РТ, РМОО «Лига студентов Республики Татарстан».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	Всего будет проводится 8 зональных этапов в городах: Тетюши, Чистополь, Мензелинск, Бугульма, Альметьевск, Казань, Нижнекамск, Н. Челны.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Ежегодно в фестивале принимают участие около 90 образовательных организаций с охватом около 15 000 обучающихся по всей республике.</a:t>
            </a:r>
            <a:r>
              <a:rPr lang="ru-RU" sz="1200" b="1" i="1" u="sng">
                <a:latin typeface="Times New Roman" pitchFamily="18" charset="0"/>
                <a:cs typeface="Times New Roman" pitchFamily="18" charset="0"/>
              </a:rPr>
              <a:t> Старт дан!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9 марта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в г. Лениногорск состоялся первый зональный этап 22 Республиканского конкурса среди СПО </a:t>
            </a:r>
            <a:r>
              <a:rPr lang="ru-RU" sz="1200" b="1" i="1">
                <a:latin typeface="Times New Roman" pitchFamily="18" charset="0"/>
                <a:cs typeface="Times New Roman" pitchFamily="18" charset="0"/>
              </a:rPr>
              <a:t>«Весенняя капель 2018».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10 учебных заведений из городов Бугульма, Лениногорск, Бавлы, Азнакаево готовили свои программы в рамках предложенной темы «Добро пожаловать в Россию».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	Выбор темы не случаен. Как сказала Сулима Лариса Олеговна, жюри уже сейчас начинает отбор творческих коллективов, которые примут участие в культурной программе в Казани во время проведения чемпионата мира по футболу.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7" name="Picture 3" descr="C:\Users\Илюся\Desktop\газета\DSC_02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338" y="3152775"/>
            <a:ext cx="303053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2" descr="C:\Users\Илюся\Desktop\газета\DSC_005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51225" y="3186113"/>
            <a:ext cx="2973388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2" descr="16975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8913" y="5281613"/>
            <a:ext cx="2655887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1857375" y="2667000"/>
            <a:ext cx="4643438" cy="803275"/>
          </a:xfrm>
          <a:solidFill>
            <a:srgbClr val="FFFFFF"/>
          </a:solidFill>
        </p:spPr>
        <p:txBody>
          <a:bodyPr rtlCol="0" anchor="ctr">
            <a:sp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100" dirty="0" smtClean="0"/>
              <a:t>    	</a:t>
            </a:r>
            <a:endParaRPr lang="ru-RU" sz="1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 smtClean="0"/>
          </a:p>
          <a:p>
            <a:pPr marL="0" indent="449263" eaLnBrk="0" hangingPunct="0">
              <a:spcBef>
                <a:spcPct val="0"/>
              </a:spcBef>
              <a:buFontTx/>
              <a:buNone/>
              <a:defRPr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2875" y="166688"/>
            <a:ext cx="6572250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23838" y="9777413"/>
            <a:ext cx="6338887" cy="317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08" name="TextBox 19"/>
          <p:cNvSpPr txBox="1">
            <a:spLocks noChangeArrowheads="1"/>
          </p:cNvSpPr>
          <p:nvPr/>
        </p:nvSpPr>
        <p:spPr bwMode="auto">
          <a:xfrm>
            <a:off x="6429375" y="9453563"/>
            <a:ext cx="2508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1509" name="Прямоугольник 50"/>
          <p:cNvSpPr>
            <a:spLocks noChangeArrowheads="1"/>
          </p:cNvSpPr>
          <p:nvPr/>
        </p:nvSpPr>
        <p:spPr bwMode="auto">
          <a:xfrm>
            <a:off x="223838" y="9315450"/>
            <a:ext cx="2357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>
                <a:latin typeface="Times New Roman" pitchFamily="18" charset="0"/>
                <a:cs typeface="Times New Roman" pitchFamily="18" charset="0"/>
              </a:rPr>
              <a:t>Студенческая газета «Фордзон»</a:t>
            </a:r>
          </a:p>
          <a:p>
            <a:r>
              <a:rPr lang="ru-RU" sz="800">
                <a:latin typeface="Times New Roman" pitchFamily="18" charset="0"/>
                <a:cs typeface="Times New Roman" pitchFamily="18" charset="0"/>
              </a:rPr>
              <a:t>Ответственный за выпуск  библиотекарь: </a:t>
            </a:r>
          </a:p>
          <a:p>
            <a:r>
              <a:rPr lang="ru-RU" sz="800">
                <a:latin typeface="Times New Roman" pitchFamily="18" charset="0"/>
                <a:cs typeface="Times New Roman" pitchFamily="18" charset="0"/>
              </a:rPr>
              <a:t>И.А.Петряева</a:t>
            </a:r>
          </a:p>
        </p:txBody>
      </p:sp>
      <p:sp>
        <p:nvSpPr>
          <p:cNvPr id="21510" name="TextBox 51"/>
          <p:cNvSpPr txBox="1">
            <a:spLocks noChangeArrowheads="1"/>
          </p:cNvSpPr>
          <p:nvPr/>
        </p:nvSpPr>
        <p:spPr bwMode="auto">
          <a:xfrm>
            <a:off x="4071938" y="43815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11" name="TextBox 52"/>
          <p:cNvSpPr txBox="1">
            <a:spLocks noChangeArrowheads="1"/>
          </p:cNvSpPr>
          <p:nvPr/>
        </p:nvSpPr>
        <p:spPr bwMode="auto">
          <a:xfrm>
            <a:off x="2555875" y="9315450"/>
            <a:ext cx="2443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t"/>
            <a:r>
              <a:rPr lang="ru-RU" sz="800"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800"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80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>
                <a:latin typeface="Times New Roman" pitchFamily="18" charset="0"/>
                <a:cs typeface="Times New Roman" pitchFamily="18" charset="0"/>
              </a:rPr>
              <a:t>pu75@yandex.ru Bak.Agrarnyy@tatar.ru</a:t>
            </a:r>
          </a:p>
        </p:txBody>
      </p:sp>
      <p:sp>
        <p:nvSpPr>
          <p:cNvPr id="21512" name="TextBox 53"/>
          <p:cNvSpPr txBox="1">
            <a:spLocks noChangeArrowheads="1"/>
          </p:cNvSpPr>
          <p:nvPr/>
        </p:nvSpPr>
        <p:spPr bwMode="auto">
          <a:xfrm>
            <a:off x="5286375" y="9382125"/>
            <a:ext cx="8461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>
                <a:latin typeface="Calibri" pitchFamily="34" charset="0"/>
              </a:rPr>
              <a:t>Тираж 50 экз.</a:t>
            </a:r>
          </a:p>
        </p:txBody>
      </p:sp>
      <p:sp>
        <p:nvSpPr>
          <p:cNvPr id="21513" name="Rectangle 4"/>
          <p:cNvSpPr>
            <a:spLocks noChangeArrowheads="1"/>
          </p:cNvSpPr>
          <p:nvPr/>
        </p:nvSpPr>
        <p:spPr bwMode="auto">
          <a:xfrm>
            <a:off x="1612900" y="5715000"/>
            <a:ext cx="52149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00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      </a:t>
            </a:r>
            <a:endParaRPr lang="ru-RU" sz="1100">
              <a:latin typeface="Times New Roman" pitchFamily="18" charset="0"/>
              <a:ea typeface="Century Schoolbook" pitchFamily="18" charset="0"/>
              <a:cs typeface="Times New Roman" pitchFamily="18" charset="0"/>
            </a:endParaRPr>
          </a:p>
        </p:txBody>
      </p:sp>
      <p:sp>
        <p:nvSpPr>
          <p:cNvPr id="21514" name="Rectangle 5"/>
          <p:cNvSpPr>
            <a:spLocks noChangeArrowheads="1"/>
          </p:cNvSpPr>
          <p:nvPr/>
        </p:nvSpPr>
        <p:spPr bwMode="auto">
          <a:xfrm>
            <a:off x="571500" y="-261938"/>
            <a:ext cx="59293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31775" algn="just"/>
            <a:r>
              <a:rPr lang="ru-RU" sz="900">
                <a:solidFill>
                  <a:srgbClr val="4E4E4E"/>
                </a:solidFill>
                <a:latin typeface="Century Schoolbook" pitchFamily="18" charset="0"/>
                <a:cs typeface="Times New Roman" pitchFamily="18" charset="0"/>
              </a:rPr>
              <a:t>.</a:t>
            </a:r>
            <a:endParaRPr lang="ru-RU"/>
          </a:p>
        </p:txBody>
      </p:sp>
      <p:sp>
        <p:nvSpPr>
          <p:cNvPr id="21515" name="Прямоугольник 30"/>
          <p:cNvSpPr>
            <a:spLocks noChangeArrowheads="1"/>
          </p:cNvSpPr>
          <p:nvPr/>
        </p:nvSpPr>
        <p:spPr bwMode="auto">
          <a:xfrm>
            <a:off x="142875" y="2952750"/>
            <a:ext cx="5500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>
                <a:latin typeface="Times New Roman" pitchFamily="18" charset="0"/>
                <a:cs typeface="Times New Roman" pitchFamily="18" charset="0"/>
              </a:rPr>
            </a:br>
            <a:endParaRPr lang="ru-RU"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6" name="Прямоугольник 58"/>
          <p:cNvSpPr>
            <a:spLocks noChangeArrowheads="1"/>
          </p:cNvSpPr>
          <p:nvPr/>
        </p:nvSpPr>
        <p:spPr bwMode="auto">
          <a:xfrm>
            <a:off x="1928813" y="5524500"/>
            <a:ext cx="242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21517" name="Прямоугольник 63"/>
          <p:cNvSpPr>
            <a:spLocks noChangeArrowheads="1"/>
          </p:cNvSpPr>
          <p:nvPr/>
        </p:nvSpPr>
        <p:spPr bwMode="auto">
          <a:xfrm>
            <a:off x="214313" y="7953375"/>
            <a:ext cx="50720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214313" y="9220200"/>
            <a:ext cx="6357937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19" name="TextBox 43"/>
          <p:cNvSpPr txBox="1">
            <a:spLocks noChangeArrowheads="1"/>
          </p:cNvSpPr>
          <p:nvPr/>
        </p:nvSpPr>
        <p:spPr bwMode="auto">
          <a:xfrm>
            <a:off x="-965200" y="5400675"/>
            <a:ext cx="45021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000">
                <a:latin typeface="Calibri" pitchFamily="34" charset="0"/>
              </a:rPr>
              <a:t>     </a:t>
            </a:r>
            <a:endParaRPr lang="ru-RU" sz="1100">
              <a:latin typeface="Calibri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643313" y="1649413"/>
            <a:ext cx="3071812" cy="4778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500" dirty="0">
                <a:solidFill>
                  <a:srgbClr val="222222"/>
                </a:solidFill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500" dirty="0">
                <a:solidFill>
                  <a:srgbClr val="222222"/>
                </a:solidFill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222222"/>
                </a:solidFill>
                <a:latin typeface="Century Schoolbook"/>
                <a:ea typeface="Times New Roman" pitchFamily="18" charset="0"/>
                <a:cs typeface="Times New Roman" pitchFamily="18" charset="0"/>
              </a:rPr>
              <a:t> 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21" name="TextBox 35"/>
          <p:cNvSpPr txBox="1">
            <a:spLocks noChangeArrowheads="1"/>
          </p:cNvSpPr>
          <p:nvPr/>
        </p:nvSpPr>
        <p:spPr bwMode="auto">
          <a:xfrm>
            <a:off x="2471738" y="5124450"/>
            <a:ext cx="1785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latin typeface="Times New Roman" pitchFamily="18" charset="0"/>
                <a:cs typeface="Times New Roman" pitchFamily="18" charset="0"/>
              </a:rPr>
              <a:t>Фотогалерея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80963" y="4940300"/>
            <a:ext cx="650081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23" name="Прямоугольник 1"/>
          <p:cNvSpPr>
            <a:spLocks noChangeArrowheads="1"/>
          </p:cNvSpPr>
          <p:nvPr/>
        </p:nvSpPr>
        <p:spPr bwMode="auto">
          <a:xfrm>
            <a:off x="285750" y="344488"/>
            <a:ext cx="58880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Calibri" pitchFamily="34" charset="0"/>
              </a:rPr>
              <a:t>	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24" name="Прямоугольник 2"/>
          <p:cNvSpPr>
            <a:spLocks noChangeArrowheads="1"/>
          </p:cNvSpPr>
          <p:nvPr/>
        </p:nvSpPr>
        <p:spPr bwMode="auto">
          <a:xfrm>
            <a:off x="257175" y="166688"/>
            <a:ext cx="64658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latin typeface="Times New Roman" pitchFamily="18" charset="0"/>
                <a:cs typeface="Times New Roman" pitchFamily="18" charset="0"/>
              </a:rPr>
              <a:t>Поздравляем с юбилеем!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Администрация и профсоюзный актив ГАПОУ Бугульминский аграрный колледж навестил бывшего работника образования, Нурмухаметова Миргагиза Миргалимовича, с подарками и поздравлениями в честь его 85-летнего юбилея.</a:t>
            </a:r>
          </a:p>
          <a:p>
            <a:r>
              <a:rPr lang="ru-RU" sz="1100">
                <a:latin typeface="Times New Roman" pitchFamily="18" charset="0"/>
                <a:cs typeface="Times New Roman" pitchFamily="18" charset="0"/>
              </a:rPr>
              <a:t>	Больше сорока лет трудового стажа и своей жизни Миргагиз Миргалимович отдал на благо студентов аграрного колледжа; начинал с должности мастера, завершил –заместителем директора по дополнительному профессиональному образованию. Он всегда ответственно подходил к работе – всегда мог подобрать нужные слова для студентов, чтоб скоординировать учебный процесс. Отзывчивость, доброта и гостеприимство совсем не растрачены и в таком преклонном возрасте; живы воспоминания о коллегах и мероприятиях, проводимых в стенах родного колледжа. Сегодня Миргагиз Миргалимович, практически не выходит из дома, но внимательно следит за тем, чем сейчас живёт и как работает коллектив аграрного колледжа – любит встречаться с коллегами по работе в праздничный час, а также с членами клуба «Ветеран». В день визита, Миргагиза Миргалимовича, также поздравили: администрация колледжа в лице директора Гатина Ф.Ю., председатель совета Ветеранов Петряева И.А., председатель профсоюза Корнилова Т.В., а также весь коллектив ГАПОУ «Бугульминский аграрный колледж.» Все они пожелали Миргагизу Миргалимовичу крепкого здоровья, душевной теплоты, семейного благополучия, мира вам и добра на долгие года.</a:t>
            </a:r>
          </a:p>
        </p:txBody>
      </p:sp>
      <p:pic>
        <p:nvPicPr>
          <p:cNvPr id="21525" name="Picture 2" descr="twlE-ajZc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129719">
            <a:off x="273050" y="5284788"/>
            <a:ext cx="23891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3" descr="HR2GP_lake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9627">
            <a:off x="4311650" y="5154613"/>
            <a:ext cx="22002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7" name="Picture 4" descr="4BlS2yetnY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14550" y="6153150"/>
            <a:ext cx="262890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https://pp.userapi.com/c836426/v836426350/24950/SuQivpuNBUI.jpg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 rot="-413932">
            <a:off x="177800" y="7334250"/>
            <a:ext cx="2520950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9" name="Picture 7" descr="https://edu.tatar.ru/upload/news/167997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715577">
            <a:off x="4302125" y="7540625"/>
            <a:ext cx="2392363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1" name="Picture 27"/>
          <p:cNvPicPr>
            <a:picLocks noChangeAspect="1" noChangeArrowheads="1"/>
          </p:cNvPicPr>
          <p:nvPr/>
        </p:nvPicPr>
        <p:blipFill>
          <a:blip r:embed="rId9"/>
          <a:srcRect t="10905"/>
          <a:stretch>
            <a:fillRect/>
          </a:stretch>
        </p:blipFill>
        <p:spPr bwMode="auto">
          <a:xfrm>
            <a:off x="1989138" y="3152775"/>
            <a:ext cx="2638425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5997</TotalTime>
  <Words>1070</Words>
  <Application>Microsoft Office PowerPoint</Application>
  <PresentationFormat>Лист A4 (210x297 мм)</PresentationFormat>
  <Paragraphs>85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Calibri</vt:lpstr>
      <vt:lpstr>Arial</vt:lpstr>
      <vt:lpstr>Bookman Old Style</vt:lpstr>
      <vt:lpstr>Times New Roman</vt:lpstr>
      <vt:lpstr>Century Schoolbook</vt:lpstr>
      <vt:lpstr>Monotype Corsiva</vt:lpstr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Альбина</cp:lastModifiedBy>
  <cp:revision>593</cp:revision>
  <dcterms:created xsi:type="dcterms:W3CDTF">2017-03-01T08:44:10Z</dcterms:created>
  <dcterms:modified xsi:type="dcterms:W3CDTF">2018-04-13T06:04:57Z</dcterms:modified>
</cp:coreProperties>
</file>